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</p:sldMasterIdLst>
  <p:notesMasterIdLst>
    <p:notesMasterId r:id="rId22"/>
  </p:notesMasterIdLst>
  <p:handoutMasterIdLst>
    <p:handoutMasterId r:id="rId23"/>
  </p:handoutMasterIdLst>
  <p:sldIdLst>
    <p:sldId id="263" r:id="rId4"/>
    <p:sldId id="323" r:id="rId5"/>
    <p:sldId id="327" r:id="rId6"/>
    <p:sldId id="306" r:id="rId7"/>
    <p:sldId id="325" r:id="rId8"/>
    <p:sldId id="317" r:id="rId9"/>
    <p:sldId id="258" r:id="rId10"/>
    <p:sldId id="328" r:id="rId11"/>
    <p:sldId id="329" r:id="rId12"/>
    <p:sldId id="313" r:id="rId13"/>
    <p:sldId id="319" r:id="rId14"/>
    <p:sldId id="312" r:id="rId15"/>
    <p:sldId id="322" r:id="rId16"/>
    <p:sldId id="315" r:id="rId17"/>
    <p:sldId id="316" r:id="rId18"/>
    <p:sldId id="331" r:id="rId19"/>
    <p:sldId id="326" r:id="rId20"/>
    <p:sldId id="330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89483" autoAdjust="0"/>
  </p:normalViewPr>
  <p:slideViewPr>
    <p:cSldViewPr>
      <p:cViewPr varScale="1">
        <p:scale>
          <a:sx n="48" d="100"/>
          <a:sy n="48" d="100"/>
        </p:scale>
        <p:origin x="-1258" y="-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0118E-65CA-480F-ADD8-174DD3E45EE6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0334F-E797-40F0-84B2-F1AC6E8CD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42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0C09547-C979-41B1-9289-418645BA8691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7CB85EA-542F-4CCC-86FF-960A07C2B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5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B85EA-542F-4CCC-86FF-960A07C2B0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1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6013" indent="-28308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32328" indent="-2264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85259" indent="-2264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38191" indent="-2264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91121" indent="-2264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44053" indent="-2264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96984" indent="-2264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49915" indent="-22646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3ADE78-9C94-463A-A187-2326F9FBA0F1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736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9100-3925-4AEA-84E6-27F6624DD76D}" type="datetime1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79DA-CB5C-491B-AF29-06FA5633E4EA}" type="datetime1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3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EFDC5-02DC-4F19-8793-E56A71489232}" type="datetime1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3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6461-E697-499A-8656-21157C1F95E9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74F8-1EA5-4DDF-AA51-30FF9D33AEF5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BD3BA-5AE4-4072-95C8-BDB72D057E31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4503-8973-4809-9563-4E605C0CC678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A1AF-C691-4083-84EB-09825C0EBFD8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4EAF-C93D-4A6F-82D6-25F17715927A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E7D1-999B-4B5C-B218-365E395CD743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196FD-AEA4-4863-8866-6922F19069DF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00611-F42B-47E1-ACA6-14BA0D0A47FE}" type="datetime1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06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737-D4CC-4B84-ABBB-D2EF161F9C8A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F4F40-607E-40A4-9116-06BBC9C1F1B9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4993A-AC0D-4EE5-9E33-AE07B762E470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B5E7-9692-4D0C-B663-C3C67622849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82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4DCF-7DC4-4F71-8BB9-D19A5EDEC0C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72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D3B1-6BF8-4AC4-9D6B-60AA9BF8077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53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E31B-DF30-4C88-B013-B0AA1475723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012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83576-BEF1-4448-AC13-86F0337DB43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1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BBA8-D29C-400D-ACF3-C635BE5E64F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64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2491-87E6-4523-8810-CB8A5C7E013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4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8608-9E31-43C6-AACC-BEA53E095574}" type="datetime1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EB08-74F5-4FF9-9422-45960FCE4C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26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8FC1-7D72-4C28-8B2D-8B8F281A07F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04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1865-6387-4347-856C-2E4E1C63069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53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FA0F-F21E-4706-AEE8-888FDB53B13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9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6D843-E24B-4C79-81BD-0C364C214E54}" type="datetime1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E4D14-9DB8-4E80-9C5A-070BDAA9BB27}" type="datetime1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8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E50E-D92E-4D8E-9812-DCBEE542B8EA}" type="datetime1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8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96034-833F-488F-9D60-700A68BEE59B}" type="datetime1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1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4AFA-6007-4E23-B2FF-831A15D723BB}" type="datetime1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78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713F2-C681-4E7B-B1EA-819E77818F0E}" type="datetime1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ACAD-5D8A-4E3A-B13E-5783DFB47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2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71000">
              <a:schemeClr val="bg2">
                <a:tint val="45000"/>
                <a:shade val="99000"/>
                <a:satMod val="350000"/>
                <a:lumMod val="60000"/>
                <a:lumOff val="40000"/>
                <a:alpha val="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0BD3-4A4E-4E33-8243-623EFF61E528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4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71000">
              <a:schemeClr val="bg2">
                <a:tint val="45000"/>
                <a:shade val="99000"/>
                <a:satMod val="350000"/>
                <a:lumMod val="60000"/>
                <a:lumOff val="40000"/>
                <a:alpha val="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68B654-64D5-4A17-B325-F016F62F95C3}" type="datetime1">
              <a:rPr lang="en-US" smtClean="0">
                <a:solidFill>
                  <a:prstClr val="black"/>
                </a:solidFill>
              </a:rPr>
              <a:t>5/13/2018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sv-SE" smtClean="0">
                <a:solidFill>
                  <a:prstClr val="black"/>
                </a:solidFill>
              </a:rPr>
              <a:t>Robin Bronen, JD, PhD                               Alaska Institute for Justice   robin.bronen@akijp.org 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39ACAD-5D8A-4E3A-B13E-5783DFB47B2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8488C4"/>
            </a:gs>
            <a:gs pos="42000">
              <a:srgbClr val="D4DEFF"/>
            </a:gs>
            <a:gs pos="74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79EBD-903B-450B-BC74-B2D00E60E0C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5/13/2018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Robin Bronen                                                       University of Alaska Fairbanks                             Alaska Institute for Justice             robin.bronen@akijp.org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4591-A3BD-466E-85EF-F21D1A0BD548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56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hyperlink" Target="http://www.poa.usace.army.mil/AKE/Home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10600" cy="28384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Seeking Higher Ground: Protecting Human </a:t>
            </a:r>
            <a:r>
              <a:rPr lang="en-US" b="1" dirty="0" smtClean="0"/>
              <a:t>Rights and Climate-Forced Relocation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991600" cy="175260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5100" b="1" dirty="0" smtClean="0">
                <a:solidFill>
                  <a:srgbClr val="002060"/>
                </a:solidFill>
              </a:rPr>
              <a:t>Permanent People’s Tribunal on Human Rights, Fracking and Climate Change</a:t>
            </a:r>
          </a:p>
          <a:p>
            <a:pPr>
              <a:defRPr/>
            </a:pPr>
            <a:r>
              <a:rPr lang="en-US" sz="5100" b="1" dirty="0" smtClean="0">
                <a:solidFill>
                  <a:srgbClr val="002060"/>
                </a:solidFill>
              </a:rPr>
              <a:t>May 2018</a:t>
            </a: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Dr. Robin </a:t>
            </a:r>
            <a:r>
              <a:rPr lang="en-US" b="1" dirty="0" err="1" smtClean="0">
                <a:solidFill>
                  <a:srgbClr val="002060"/>
                </a:solidFill>
              </a:rPr>
              <a:t>Bronen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</a:rPr>
              <a:t>Alaska Institute for Justice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019800"/>
            <a:ext cx="2895600" cy="593725"/>
          </a:xfrm>
        </p:spPr>
        <p:txBody>
          <a:bodyPr/>
          <a:lstStyle/>
          <a:p>
            <a:pPr>
              <a:defRPr/>
            </a:pPr>
            <a:endParaRPr lang="en-US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13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259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28573" y="0"/>
            <a:ext cx="7687945" cy="1073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6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31</a:t>
            </a:r>
            <a:r>
              <a:rPr sz="36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Villa</a:t>
            </a:r>
            <a:r>
              <a:rPr sz="3600" b="1" spc="-55" dirty="0" smtClean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3600" b="1" spc="0" dirty="0" smtClean="0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r>
              <a:rPr sz="36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600" b="1" spc="0" dirty="0" smtClean="0">
                <a:solidFill>
                  <a:srgbClr val="002060"/>
                </a:solidFill>
                <a:latin typeface="Calibri"/>
                <a:cs typeface="Calibri"/>
              </a:rPr>
              <a:t>Imm</a:t>
            </a:r>
            <a:r>
              <a:rPr sz="3600" b="1" spc="5" dirty="0" smtClean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36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ne</a:t>
            </a:r>
            <a:r>
              <a:rPr sz="3600" b="1" spc="-55" dirty="0" smtClean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36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tly Th</a:t>
            </a:r>
            <a:r>
              <a:rPr sz="3600" b="1" spc="-30" dirty="0" smtClean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3600" b="1" spc="0" dirty="0" smtClean="0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sz="3600" b="1" spc="-40" dirty="0" smtClean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3600" b="1" spc="-65" dirty="0" smtClean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3600" b="1" spc="0" dirty="0" smtClean="0">
                <a:solidFill>
                  <a:srgbClr val="002060"/>
                </a:solidFill>
                <a:latin typeface="Calibri"/>
                <a:cs typeface="Calibri"/>
              </a:rPr>
              <a:t>ened</a:t>
            </a:r>
            <a:r>
              <a:rPr sz="3600" b="1" spc="2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10" dirty="0" smtClean="0">
                <a:solidFill>
                  <a:srgbClr val="002060"/>
                </a:solidFill>
                <a:latin typeface="Calibri"/>
                <a:cs typeface="Calibri"/>
              </a:rPr>
              <a:t>[G</a:t>
            </a:r>
            <a:r>
              <a:rPr sz="1600" spc="-20" dirty="0" smtClean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600" spc="-15" dirty="0" smtClean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600" spc="-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600" spc="-20" dirty="0" smtClean="0">
                <a:solidFill>
                  <a:srgbClr val="002060"/>
                </a:solidFill>
                <a:latin typeface="Calibri"/>
                <a:cs typeface="Calibri"/>
              </a:rPr>
              <a:t>2</a:t>
            </a:r>
            <a:r>
              <a:rPr sz="1600" spc="-15" dirty="0" smtClean="0">
                <a:solidFill>
                  <a:srgbClr val="002060"/>
                </a:solidFill>
                <a:latin typeface="Calibri"/>
                <a:cs typeface="Calibri"/>
              </a:rPr>
              <a:t>009</a:t>
            </a:r>
            <a:r>
              <a:rPr sz="1600" spc="-5" dirty="0" smtClean="0">
                <a:solidFill>
                  <a:srgbClr val="002060"/>
                </a:solidFill>
                <a:latin typeface="Calibri"/>
                <a:cs typeface="Calibri"/>
              </a:rPr>
              <a:t>]</a:t>
            </a:r>
            <a:endParaRPr sz="1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R="635" algn="ctr">
              <a:lnSpc>
                <a:spcPct val="100000"/>
              </a:lnSpc>
              <a:spcBef>
                <a:spcPts val="30"/>
              </a:spcBef>
            </a:pPr>
            <a:r>
              <a:rPr sz="3200" b="1" dirty="0" smtClean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32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3200" b="1" spc="0" dirty="0" smtClean="0">
                <a:solidFill>
                  <a:srgbClr val="002060"/>
                </a:solidFill>
                <a:latin typeface="Calibri"/>
                <a:cs typeface="Calibri"/>
              </a:rPr>
              <a:t>as</a:t>
            </a:r>
            <a:r>
              <a:rPr sz="3200" b="1" spc="-75" dirty="0" smtClean="0">
                <a:solidFill>
                  <a:srgbClr val="002060"/>
                </a:solidFill>
                <a:latin typeface="Calibri"/>
                <a:cs typeface="Calibri"/>
              </a:rPr>
              <a:t>k</a:t>
            </a:r>
            <a:r>
              <a:rPr sz="3200" b="1" spc="0" dirty="0" smtClean="0">
                <a:solidFill>
                  <a:srgbClr val="002060"/>
                </a:solidFill>
                <a:latin typeface="Calibri"/>
                <a:cs typeface="Calibri"/>
              </a:rPr>
              <a:t>a Comm</a:t>
            </a:r>
            <a:r>
              <a:rPr sz="32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sz="3200" b="1" spc="0" dirty="0" smtClean="0">
                <a:solidFill>
                  <a:srgbClr val="002060"/>
                </a:solidFill>
                <a:latin typeface="Calibri"/>
                <a:cs typeface="Calibri"/>
              </a:rPr>
              <a:t>ni</a:t>
            </a:r>
            <a:r>
              <a:rPr sz="32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3200" b="1" spc="0" dirty="0" smtClean="0">
                <a:solidFill>
                  <a:srgbClr val="002060"/>
                </a:solidFill>
                <a:latin typeface="Calibri"/>
                <a:cs typeface="Calibri"/>
              </a:rPr>
              <a:t>ies</a:t>
            </a:r>
            <a:r>
              <a:rPr sz="3200" b="1" spc="3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3200" b="1" spc="0" dirty="0" smtClean="0">
                <a:solidFill>
                  <a:srgbClr val="002060"/>
                </a:solidFill>
                <a:latin typeface="Calibri"/>
                <a:cs typeface="Calibri"/>
              </a:rPr>
              <a:t>in </a:t>
            </a:r>
            <a:r>
              <a:rPr sz="3200" b="1" spc="-65" dirty="0" smtClean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sz="3200" b="1" spc="0" dirty="0" smtClean="0">
                <a:solidFill>
                  <a:srgbClr val="002060"/>
                </a:solidFill>
                <a:latin typeface="Calibri"/>
                <a:cs typeface="Calibri"/>
              </a:rPr>
              <a:t>eril</a:t>
            </a:r>
            <a:endParaRPr sz="32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1066800"/>
            <a:ext cx="4240276" cy="3438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066800"/>
            <a:ext cx="2133600" cy="2743200"/>
          </a:xfrm>
          <a:custGeom>
            <a:avLst/>
            <a:gdLst/>
            <a:ahLst/>
            <a:cxnLst/>
            <a:rect l="l" t="t" r="r" b="b"/>
            <a:pathLst>
              <a:path w="2133600" h="2743200">
                <a:moveTo>
                  <a:pt x="0" y="2743200"/>
                </a:moveTo>
                <a:lnTo>
                  <a:pt x="2133600" y="2743200"/>
                </a:lnTo>
                <a:lnTo>
                  <a:pt x="21336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1066800"/>
            <a:ext cx="2133600" cy="2743200"/>
          </a:xfrm>
          <a:custGeom>
            <a:avLst/>
            <a:gdLst/>
            <a:ahLst/>
            <a:cxnLst/>
            <a:rect l="l" t="t" r="r" b="b"/>
            <a:pathLst>
              <a:path w="2133600" h="2743200">
                <a:moveTo>
                  <a:pt x="0" y="2743200"/>
                </a:moveTo>
                <a:lnTo>
                  <a:pt x="2133600" y="2743200"/>
                </a:lnTo>
                <a:lnTo>
                  <a:pt x="21336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3169" y="1184402"/>
            <a:ext cx="2033905" cy="561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spc="-5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5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spc="65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40" dirty="0" smtClean="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sz="900" b="1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9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spc="55" dirty="0" smtClean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900" b="1" spc="75" dirty="0" smtClean="0">
                <a:solidFill>
                  <a:srgbClr val="FFFFFF"/>
                </a:solidFill>
                <a:latin typeface="Arial"/>
                <a:cs typeface="Arial"/>
              </a:rPr>
              <a:t>TIO</a:t>
            </a:r>
            <a:r>
              <a:rPr sz="900" b="1" spc="9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spc="-6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5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5" dirty="0" smtClean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900" b="1" spc="90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sz="900" b="1" spc="85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900">
              <a:latin typeface="Arial"/>
              <a:cs typeface="Arial"/>
            </a:endParaRPr>
          </a:p>
          <a:p>
            <a:pPr marL="378460" marR="34290" indent="685800">
              <a:lnSpc>
                <a:spcPct val="100000"/>
              </a:lnSpc>
            </a:pPr>
            <a:r>
              <a:rPr sz="900" b="1" spc="8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spc="9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b="1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55" dirty="0" smtClean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900" b="1" spc="5" dirty="0" smtClean="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sz="900" b="1" spc="-5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9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spc="8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-5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15" dirty="0" smtClean="0">
                <a:solidFill>
                  <a:srgbClr val="FFFFFF"/>
                </a:solidFill>
                <a:latin typeface="Arial"/>
                <a:cs typeface="Arial"/>
              </a:rPr>
              <a:t>’</a:t>
            </a:r>
            <a:r>
              <a:rPr sz="900" b="1" spc="-6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9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15" dirty="0" smtClean="0">
                <a:solidFill>
                  <a:srgbClr val="FFFFFF"/>
                </a:solidFill>
                <a:latin typeface="Arial"/>
                <a:cs typeface="Arial"/>
              </a:rPr>
              <a:t>SUBCA</a:t>
            </a:r>
            <a:r>
              <a:rPr sz="900" b="1" spc="-35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spc="4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spc="10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9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900">
              <a:latin typeface="Arial"/>
              <a:cs typeface="Arial"/>
            </a:endParaRPr>
          </a:p>
          <a:p>
            <a:pPr marL="520065">
              <a:lnSpc>
                <a:spcPct val="100000"/>
              </a:lnSpc>
            </a:pPr>
            <a:r>
              <a:rPr sz="900" b="1" spc="8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1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7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900" b="1" spc="65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900" b="1" spc="5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95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spc="0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900" b="1" spc="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25" dirty="0" smtClean="0">
                <a:solidFill>
                  <a:srgbClr val="FFFFFF"/>
                </a:solidFill>
                <a:latin typeface="Arial"/>
                <a:cs typeface="Arial"/>
              </a:rPr>
              <a:t>CLI</a:t>
            </a:r>
            <a:r>
              <a:rPr sz="900" b="1" spc="4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spc="5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25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" y="1981200"/>
            <a:ext cx="1231900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4837" y="1976373"/>
            <a:ext cx="1241425" cy="771525"/>
          </a:xfrm>
          <a:custGeom>
            <a:avLst/>
            <a:gdLst/>
            <a:ahLst/>
            <a:cxnLst/>
            <a:rect l="l" t="t" r="r" b="b"/>
            <a:pathLst>
              <a:path w="1241425" h="771525">
                <a:moveTo>
                  <a:pt x="0" y="771525"/>
                </a:moveTo>
                <a:lnTo>
                  <a:pt x="1241425" y="771525"/>
                </a:lnTo>
                <a:lnTo>
                  <a:pt x="1241425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ln w="9525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64693" y="2937108"/>
            <a:ext cx="2106295" cy="561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14680" marR="613410" indent="0" algn="ctr">
              <a:lnSpc>
                <a:spcPct val="100200"/>
              </a:lnSpc>
            </a:pPr>
            <a:r>
              <a:rPr sz="900" b="1" spc="-20" dirty="0" smtClean="0">
                <a:solidFill>
                  <a:srgbClr val="5EEFF7"/>
                </a:solidFill>
                <a:latin typeface="Arial"/>
                <a:cs typeface="Arial"/>
              </a:rPr>
              <a:t>F</a:t>
            </a:r>
            <a:r>
              <a:rPr sz="900" b="1" spc="40" dirty="0" smtClean="0">
                <a:solidFill>
                  <a:srgbClr val="5EEFF7"/>
                </a:solidFill>
                <a:latin typeface="Arial"/>
                <a:cs typeface="Arial"/>
              </a:rPr>
              <a:t>I</a:t>
            </a:r>
            <a:r>
              <a:rPr sz="900" b="1" spc="105" dirty="0" smtClean="0">
                <a:solidFill>
                  <a:srgbClr val="5EEFF7"/>
                </a:solidFill>
                <a:latin typeface="Arial"/>
                <a:cs typeface="Arial"/>
              </a:rPr>
              <a:t>N</a:t>
            </a:r>
            <a:r>
              <a:rPr sz="900" b="1" spc="50" dirty="0" smtClean="0">
                <a:solidFill>
                  <a:srgbClr val="5EEFF7"/>
                </a:solidFill>
                <a:latin typeface="Arial"/>
                <a:cs typeface="Arial"/>
              </a:rPr>
              <a:t>AL</a:t>
            </a:r>
            <a:r>
              <a:rPr sz="900" b="1" spc="-25" dirty="0" smtClean="0">
                <a:solidFill>
                  <a:srgbClr val="5EEFF7"/>
                </a:solidFill>
                <a:latin typeface="Arial"/>
                <a:cs typeface="Arial"/>
              </a:rPr>
              <a:t> </a:t>
            </a:r>
            <a:r>
              <a:rPr sz="900" b="1" spc="-50" dirty="0" smtClean="0">
                <a:solidFill>
                  <a:srgbClr val="5EEFF7"/>
                </a:solidFill>
                <a:latin typeface="Arial"/>
                <a:cs typeface="Arial"/>
              </a:rPr>
              <a:t>R</a:t>
            </a:r>
            <a:r>
              <a:rPr sz="900" b="1" spc="-30" dirty="0" smtClean="0">
                <a:solidFill>
                  <a:srgbClr val="5EEFF7"/>
                </a:solidFill>
                <a:latin typeface="Arial"/>
                <a:cs typeface="Arial"/>
              </a:rPr>
              <a:t>E</a:t>
            </a:r>
            <a:r>
              <a:rPr sz="900" b="1" spc="5" dirty="0" smtClean="0">
                <a:solidFill>
                  <a:srgbClr val="5EEFF7"/>
                </a:solidFill>
                <a:latin typeface="Arial"/>
                <a:cs typeface="Arial"/>
              </a:rPr>
              <a:t>POR</a:t>
            </a:r>
            <a:r>
              <a:rPr sz="900" b="1" spc="90" dirty="0" smtClean="0">
                <a:solidFill>
                  <a:srgbClr val="5EEFF7"/>
                </a:solidFill>
                <a:latin typeface="Arial"/>
                <a:cs typeface="Arial"/>
              </a:rPr>
              <a:t>T</a:t>
            </a:r>
            <a:r>
              <a:rPr sz="900" b="1" spc="40" dirty="0" smtClean="0">
                <a:solidFill>
                  <a:srgbClr val="5EEFF7"/>
                </a:solidFill>
                <a:latin typeface="Arial"/>
                <a:cs typeface="Arial"/>
              </a:rPr>
              <a:t> </a:t>
            </a:r>
            <a:r>
              <a:rPr sz="900" b="1" spc="-20" dirty="0" smtClean="0">
                <a:solidFill>
                  <a:srgbClr val="5EEFF7"/>
                </a:solidFill>
                <a:latin typeface="Arial"/>
                <a:cs typeface="Arial"/>
              </a:rPr>
              <a:t>F</a:t>
            </a:r>
            <a:r>
              <a:rPr sz="900" b="1" spc="-50" dirty="0" smtClean="0">
                <a:solidFill>
                  <a:srgbClr val="5EEFF7"/>
                </a:solidFill>
                <a:latin typeface="Arial"/>
                <a:cs typeface="Arial"/>
              </a:rPr>
              <a:t>R</a:t>
            </a:r>
            <a:r>
              <a:rPr sz="900" b="1" spc="80" dirty="0" smtClean="0">
                <a:solidFill>
                  <a:srgbClr val="5EEFF7"/>
                </a:solidFill>
                <a:latin typeface="Arial"/>
                <a:cs typeface="Arial"/>
              </a:rPr>
              <a:t>O</a:t>
            </a:r>
            <a:r>
              <a:rPr sz="900" b="1" spc="45" dirty="0" smtClean="0">
                <a:solidFill>
                  <a:srgbClr val="5EEFF7"/>
                </a:solidFill>
                <a:latin typeface="Arial"/>
                <a:cs typeface="Arial"/>
              </a:rPr>
              <a:t>M</a:t>
            </a:r>
            <a:r>
              <a:rPr sz="900" b="1" spc="-15" dirty="0" smtClean="0">
                <a:solidFill>
                  <a:srgbClr val="5EEFF7"/>
                </a:solidFill>
                <a:latin typeface="Arial"/>
                <a:cs typeface="Arial"/>
              </a:rPr>
              <a:t> </a:t>
            </a:r>
            <a:r>
              <a:rPr sz="900" b="1" spc="85" dirty="0" smtClean="0">
                <a:solidFill>
                  <a:srgbClr val="5EEFF7"/>
                </a:solidFill>
                <a:latin typeface="Arial"/>
                <a:cs typeface="Arial"/>
              </a:rPr>
              <a:t>T</a:t>
            </a:r>
            <a:r>
              <a:rPr sz="900" b="1" spc="95" dirty="0" smtClean="0">
                <a:solidFill>
                  <a:srgbClr val="5EEFF7"/>
                </a:solidFill>
                <a:latin typeface="Arial"/>
                <a:cs typeface="Arial"/>
              </a:rPr>
              <a:t>H</a:t>
            </a:r>
            <a:r>
              <a:rPr sz="900" b="1" spc="-30" dirty="0" smtClean="0">
                <a:solidFill>
                  <a:srgbClr val="5EEFF7"/>
                </a:solidFill>
                <a:latin typeface="Arial"/>
                <a:cs typeface="Arial"/>
              </a:rPr>
              <a:t>E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900" b="1" spc="2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900" b="1" spc="6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spc="4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900" b="1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b="1" spc="55" dirty="0" smtClean="0">
                <a:solidFill>
                  <a:srgbClr val="FFFFFF"/>
                </a:solidFill>
                <a:latin typeface="Arial"/>
                <a:cs typeface="Arial"/>
              </a:rPr>
              <a:t>DIA</a:t>
            </a:r>
            <a:r>
              <a:rPr sz="900" b="1" spc="25" dirty="0" smtClean="0">
                <a:solidFill>
                  <a:srgbClr val="FFFFFF"/>
                </a:solidFill>
                <a:latin typeface="Arial"/>
                <a:cs typeface="Arial"/>
              </a:rPr>
              <a:t>TE </a:t>
            </a:r>
            <a:r>
              <a:rPr sz="900" b="1" spc="5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65" dirty="0" smtClean="0">
                <a:solidFill>
                  <a:srgbClr val="FFFFFF"/>
                </a:solidFill>
                <a:latin typeface="Arial"/>
                <a:cs typeface="Arial"/>
              </a:rPr>
              <a:t>CTIO</a:t>
            </a:r>
            <a:r>
              <a:rPr sz="900" b="1" spc="10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9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2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900" b="1" spc="8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-5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900" b="1" spc="-10" dirty="0" smtClean="0">
                <a:solidFill>
                  <a:srgbClr val="FFFFFF"/>
                </a:solidFill>
                <a:latin typeface="Arial"/>
                <a:cs typeface="Arial"/>
              </a:rPr>
              <a:t>KGR</a:t>
            </a:r>
            <a:r>
              <a:rPr sz="900" b="1" spc="8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900" b="1" spc="9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900" b="1" spc="-15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900" b="1" spc="50" dirty="0" smtClean="0">
                <a:solidFill>
                  <a:srgbClr val="5EEFF7"/>
                </a:solidFill>
                <a:latin typeface="Arial"/>
                <a:cs typeface="Arial"/>
              </a:rPr>
              <a:t>APRIL</a:t>
            </a:r>
            <a:r>
              <a:rPr sz="900" b="1" spc="-25" dirty="0" smtClean="0">
                <a:solidFill>
                  <a:srgbClr val="5EEFF7"/>
                </a:solidFill>
                <a:latin typeface="Arial"/>
                <a:cs typeface="Arial"/>
              </a:rPr>
              <a:t> </a:t>
            </a:r>
            <a:r>
              <a:rPr sz="900" b="1" spc="-10" dirty="0" smtClean="0">
                <a:solidFill>
                  <a:srgbClr val="5EEFF7"/>
                </a:solidFill>
                <a:latin typeface="Arial"/>
                <a:cs typeface="Arial"/>
              </a:rPr>
              <a:t>17,</a:t>
            </a:r>
            <a:r>
              <a:rPr sz="900" b="1" spc="20" dirty="0" smtClean="0">
                <a:solidFill>
                  <a:srgbClr val="5EEFF7"/>
                </a:solidFill>
                <a:latin typeface="Arial"/>
                <a:cs typeface="Arial"/>
              </a:rPr>
              <a:t> </a:t>
            </a:r>
            <a:r>
              <a:rPr sz="900" b="1" spc="-10" dirty="0" smtClean="0">
                <a:solidFill>
                  <a:srgbClr val="5EEFF7"/>
                </a:solidFill>
                <a:latin typeface="Arial"/>
                <a:cs typeface="Arial"/>
              </a:rPr>
              <a:t>200</a:t>
            </a:r>
            <a:r>
              <a:rPr sz="900" b="1" spc="-5" dirty="0" smtClean="0">
                <a:solidFill>
                  <a:srgbClr val="5EEFF7"/>
                </a:solidFill>
                <a:latin typeface="Arial"/>
                <a:cs typeface="Arial"/>
              </a:rPr>
              <a:t>8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5000" y="5370512"/>
            <a:ext cx="908050" cy="681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600" y="6327775"/>
            <a:ext cx="503237" cy="3778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28825" y="6305550"/>
            <a:ext cx="530225" cy="400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05100" y="6299200"/>
            <a:ext cx="539750" cy="40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9231" y="5591555"/>
            <a:ext cx="704087" cy="0"/>
          </a:xfrm>
          <a:custGeom>
            <a:avLst/>
            <a:gdLst/>
            <a:ahLst/>
            <a:cxnLst/>
            <a:rect l="l" t="t" r="r" b="b"/>
            <a:pathLst>
              <a:path w="704087">
                <a:moveTo>
                  <a:pt x="0" y="0"/>
                </a:moveTo>
                <a:lnTo>
                  <a:pt x="704087" y="0"/>
                </a:lnTo>
              </a:path>
            </a:pathLst>
          </a:custGeom>
          <a:ln w="13461">
            <a:solidFill>
              <a:srgbClr val="000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58000" y="1074800"/>
            <a:ext cx="1997075" cy="2887599"/>
          </a:xfrm>
          <a:custGeom>
            <a:avLst/>
            <a:gdLst/>
            <a:ahLst/>
            <a:cxnLst/>
            <a:rect l="l" t="t" r="r" b="b"/>
            <a:pathLst>
              <a:path w="1997075" h="2887599">
                <a:moveTo>
                  <a:pt x="0" y="2887599"/>
                </a:moveTo>
                <a:lnTo>
                  <a:pt x="1997075" y="2887599"/>
                </a:lnTo>
                <a:lnTo>
                  <a:pt x="1997075" y="0"/>
                </a:lnTo>
                <a:lnTo>
                  <a:pt x="0" y="0"/>
                </a:lnTo>
                <a:lnTo>
                  <a:pt x="0" y="2887599"/>
                </a:lnTo>
                <a:close/>
              </a:path>
            </a:pathLst>
          </a:custGeom>
          <a:solidFill>
            <a:srgbClr val="A2B8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00206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58000" y="1074800"/>
            <a:ext cx="1997075" cy="2887599"/>
          </a:xfrm>
          <a:custGeom>
            <a:avLst/>
            <a:gdLst/>
            <a:ahLst/>
            <a:cxnLst/>
            <a:rect l="l" t="t" r="r" b="b"/>
            <a:pathLst>
              <a:path w="1997075" h="2887599">
                <a:moveTo>
                  <a:pt x="0" y="2887599"/>
                </a:moveTo>
                <a:lnTo>
                  <a:pt x="1997075" y="2887599"/>
                </a:lnTo>
                <a:lnTo>
                  <a:pt x="1997075" y="0"/>
                </a:lnTo>
                <a:lnTo>
                  <a:pt x="0" y="0"/>
                </a:lnTo>
                <a:lnTo>
                  <a:pt x="0" y="28875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938009" y="1235583"/>
            <a:ext cx="1820545" cy="2381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Re</a:t>
            </a:r>
            <a:r>
              <a:rPr sz="800" b="1" spc="0" dirty="0" smtClean="0">
                <a:solidFill>
                  <a:srgbClr val="002060"/>
                </a:solidFill>
                <a:latin typeface="Calibri"/>
                <a:cs typeface="Calibri"/>
              </a:rPr>
              <a:t>q</a:t>
            </a:r>
            <a:r>
              <a:rPr sz="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ue</a:t>
            </a:r>
            <a:r>
              <a:rPr sz="800" b="1" spc="0" dirty="0" smtClean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8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er</a:t>
            </a:r>
            <a:r>
              <a:rPr sz="800" b="1" spc="0" dirty="0" smtClean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endParaRPr sz="8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2700" marR="402590">
              <a:lnSpc>
                <a:spcPts val="1200"/>
              </a:lnSpc>
              <a:spcBef>
                <a:spcPts val="30"/>
              </a:spcBef>
            </a:pP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United</a:t>
            </a:r>
            <a:r>
              <a:rPr sz="10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S</a:t>
            </a: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ta</a:t>
            </a:r>
            <a:r>
              <a:rPr sz="1000" b="1" spc="0" dirty="0" smtClean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es </a:t>
            </a:r>
            <a:r>
              <a:rPr sz="10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Gov</a:t>
            </a: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ernment </a:t>
            </a:r>
            <a:r>
              <a:rPr sz="10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ccountab</a:t>
            </a:r>
            <a:r>
              <a:rPr sz="10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ili</a:t>
            </a: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ty Of</a:t>
            </a:r>
            <a:r>
              <a:rPr sz="10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10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ce</a:t>
            </a:r>
            <a:endParaRPr sz="1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ts val="1000"/>
              </a:lnSpc>
            </a:pPr>
            <a:endParaRPr sz="1000" b="1" dirty="0">
              <a:solidFill>
                <a:srgbClr val="002060"/>
              </a:solidFill>
            </a:endParaRPr>
          </a:p>
          <a:p>
            <a:pPr>
              <a:lnSpc>
                <a:spcPts val="1100"/>
              </a:lnSpc>
              <a:spcBef>
                <a:spcPts val="18"/>
              </a:spcBef>
            </a:pPr>
            <a:endParaRPr sz="1100" b="1" dirty="0">
              <a:solidFill>
                <a:srgbClr val="002060"/>
              </a:solidFill>
            </a:endParaRPr>
          </a:p>
          <a:p>
            <a:pPr marL="16510" algn="ctr">
              <a:lnSpc>
                <a:spcPct val="100000"/>
              </a:lnSpc>
            </a:pPr>
            <a:r>
              <a:rPr sz="1100" b="1" dirty="0" smtClean="0">
                <a:solidFill>
                  <a:srgbClr val="002060"/>
                </a:solidFill>
                <a:latin typeface="Calibri"/>
                <a:cs typeface="Calibri"/>
              </a:rPr>
              <a:t>GAO</a:t>
            </a:r>
            <a:endParaRPr sz="11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ts val="1200"/>
              </a:lnSpc>
              <a:spcBef>
                <a:spcPts val="3"/>
              </a:spcBef>
            </a:pPr>
            <a:endParaRPr sz="1200" b="1" dirty="0">
              <a:solidFill>
                <a:srgbClr val="002060"/>
              </a:solidFill>
            </a:endParaRPr>
          </a:p>
          <a:p>
            <a:pPr marL="18415" algn="ctr">
              <a:lnSpc>
                <a:spcPct val="100000"/>
              </a:lnSpc>
            </a:pPr>
            <a:r>
              <a:rPr sz="10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J</a:t>
            </a:r>
            <a:r>
              <a:rPr sz="10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une</a:t>
            </a:r>
            <a:r>
              <a:rPr sz="10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2009</a:t>
            </a:r>
            <a:endParaRPr sz="1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ts val="1200"/>
              </a:lnSpc>
            </a:pPr>
            <a:endParaRPr sz="1200" b="1" dirty="0">
              <a:solidFill>
                <a:srgbClr val="002060"/>
              </a:solidFill>
            </a:endParaRPr>
          </a:p>
          <a:p>
            <a:pPr marL="17780" algn="ctr">
              <a:lnSpc>
                <a:spcPct val="100000"/>
              </a:lnSpc>
            </a:pPr>
            <a:r>
              <a:rPr sz="10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ALASKA</a:t>
            </a: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N</a:t>
            </a:r>
            <a:r>
              <a:rPr sz="10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0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IVE VILLA</a:t>
            </a:r>
            <a:r>
              <a:rPr sz="10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1000" b="1" spc="-5" dirty="0" smtClean="0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endParaRPr sz="100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30480" marR="12700" indent="0" algn="ctr">
              <a:lnSpc>
                <a:spcPts val="1260"/>
              </a:lnSpc>
              <a:spcBef>
                <a:spcPts val="40"/>
              </a:spcBef>
            </a:pPr>
            <a:r>
              <a:rPr sz="1050" b="1" dirty="0" smtClean="0">
                <a:solidFill>
                  <a:srgbClr val="002060"/>
                </a:solidFill>
                <a:latin typeface="Calibri"/>
                <a:cs typeface="Calibri"/>
              </a:rPr>
              <a:t>Li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ed</a:t>
            </a:r>
            <a:r>
              <a:rPr sz="1050" b="1" spc="-3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P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sz="1050" b="1" spc="-5" dirty="0" smtClean="0">
                <a:solidFill>
                  <a:srgbClr val="002060"/>
                </a:solidFill>
                <a:latin typeface="Calibri"/>
                <a:cs typeface="Calibri"/>
              </a:rPr>
              <a:t>og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ress</a:t>
            </a:r>
            <a:r>
              <a:rPr sz="1050" b="1" spc="-2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Has</a:t>
            </a:r>
            <a:r>
              <a:rPr sz="1050" b="1" spc="-1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Been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sz="1050" b="1" spc="-5" dirty="0" smtClean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de </a:t>
            </a:r>
            <a:r>
              <a:rPr sz="1050" b="1" spc="-5" dirty="0" smtClean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1050" b="1" spc="-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Rel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c</a:t>
            </a:r>
            <a:r>
              <a:rPr sz="1050" b="1" spc="-5" dirty="0" smtClean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g</a:t>
            </a:r>
            <a:r>
              <a:rPr sz="1050" b="1" spc="-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Vi</a:t>
            </a:r>
            <a:r>
              <a:rPr sz="1050" b="1" spc="-5" dirty="0" smtClean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1050" b="1" spc="-5" dirty="0" smtClean="0">
                <a:solidFill>
                  <a:srgbClr val="002060"/>
                </a:solidFill>
                <a:latin typeface="Calibri"/>
                <a:cs typeface="Calibri"/>
              </a:rPr>
              <a:t>ag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es</a:t>
            </a:r>
            <a:endParaRPr sz="105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60020" marR="142240" indent="0" algn="ctr">
              <a:lnSpc>
                <a:spcPts val="1260"/>
              </a:lnSpc>
            </a:pPr>
            <a:r>
              <a:rPr sz="1050" b="1" dirty="0" smtClean="0">
                <a:solidFill>
                  <a:srgbClr val="002060"/>
                </a:solidFill>
                <a:latin typeface="Calibri"/>
                <a:cs typeface="Calibri"/>
              </a:rPr>
              <a:t>Threa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ened</a:t>
            </a:r>
            <a:r>
              <a:rPr sz="1050" b="1" spc="-5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by</a:t>
            </a:r>
            <a:r>
              <a:rPr sz="1050" b="1" spc="-1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spc="-5" dirty="0" smtClean="0">
                <a:solidFill>
                  <a:srgbClr val="002060"/>
                </a:solidFill>
                <a:latin typeface="Calibri"/>
                <a:cs typeface="Calibri"/>
              </a:rPr>
              <a:t>F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050" b="1" spc="-5" dirty="0" smtClean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d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ng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and Er</a:t>
            </a:r>
            <a:r>
              <a:rPr sz="1050" b="1" spc="-5" dirty="0" smtClean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sz="1050" b="1" spc="-10" dirty="0" smtClean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1050" b="1" spc="0" dirty="0" smtClean="0">
                <a:solidFill>
                  <a:srgbClr val="002060"/>
                </a:solidFill>
                <a:latin typeface="Calibri"/>
                <a:cs typeface="Calibri"/>
              </a:rPr>
              <a:t>n</a:t>
            </a:r>
            <a:endParaRPr sz="1050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>
              <a:lnSpc>
                <a:spcPts val="900"/>
              </a:lnSpc>
              <a:spcBef>
                <a:spcPts val="27"/>
              </a:spcBef>
            </a:pPr>
            <a:endParaRPr sz="900" b="1" dirty="0">
              <a:solidFill>
                <a:srgbClr val="002060"/>
              </a:solidFill>
            </a:endParaRPr>
          </a:p>
          <a:p>
            <a:pPr marL="12700">
              <a:lnSpc>
                <a:spcPct val="100000"/>
              </a:lnSpc>
            </a:pPr>
            <a:r>
              <a:rPr sz="800" b="1" dirty="0" smtClean="0">
                <a:solidFill>
                  <a:srgbClr val="002060"/>
                </a:solidFill>
                <a:latin typeface="Calibri"/>
                <a:cs typeface="Calibri"/>
              </a:rPr>
              <a:t>GA</a:t>
            </a:r>
            <a:r>
              <a:rPr sz="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O</a:t>
            </a:r>
            <a:r>
              <a:rPr sz="800" b="1" spc="5" dirty="0" smtClean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800" b="1" spc="0" dirty="0" smtClean="0">
                <a:solidFill>
                  <a:srgbClr val="002060"/>
                </a:solidFill>
                <a:latin typeface="Calibri"/>
                <a:cs typeface="Calibri"/>
              </a:rPr>
              <a:t>09</a:t>
            </a:r>
            <a:r>
              <a:rPr sz="800" b="1" spc="5" dirty="0" smtClean="0">
                <a:solidFill>
                  <a:srgbClr val="002060"/>
                </a:solidFill>
                <a:latin typeface="Calibri"/>
                <a:cs typeface="Calibri"/>
              </a:rPr>
              <a:t>-</a:t>
            </a:r>
            <a:r>
              <a:rPr sz="800" b="1" spc="0" dirty="0" smtClean="0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sz="800" b="1" spc="-15" dirty="0" smtClean="0">
                <a:solidFill>
                  <a:srgbClr val="002060"/>
                </a:solidFill>
                <a:latin typeface="Calibri"/>
                <a:cs typeface="Calibri"/>
              </a:rPr>
              <a:t>5</a:t>
            </a:r>
            <a:r>
              <a:rPr sz="800" b="1" spc="0" dirty="0" smtClean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endParaRPr sz="8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67659"/>
              </p:ext>
            </p:extLst>
          </p:nvPr>
        </p:nvGraphicFramePr>
        <p:xfrm>
          <a:off x="1290637" y="1009650"/>
          <a:ext cx="6934200" cy="58731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1163"/>
                <a:gridCol w="376237"/>
                <a:gridCol w="2743200"/>
                <a:gridCol w="157163"/>
                <a:gridCol w="1976437"/>
              </a:tblGrid>
              <a:tr h="3076573">
                <a:tc>
                  <a:txBody>
                    <a:bodyPr/>
                    <a:lstStyle/>
                    <a:p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0977">
                <a:tc>
                  <a:txBody>
                    <a:bodyPr/>
                    <a:lstStyle/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sz="9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IMME</a:t>
                      </a:r>
                      <a:r>
                        <a:rPr sz="9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900" b="1" spc="-1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lang="en-US" sz="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ACTION</a:t>
                      </a:r>
                    </a:p>
                    <a:p>
                      <a:pPr marL="469265">
                        <a:lnSpc>
                          <a:spcPct val="100000"/>
                        </a:lnSpc>
                      </a:pPr>
                      <a:r>
                        <a:rPr sz="9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WO</a:t>
                      </a:r>
                      <a:r>
                        <a:rPr sz="9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9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lang="en-US" sz="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OUP</a:t>
                      </a:r>
                    </a:p>
                    <a:p>
                      <a:pPr marL="469265">
                        <a:lnSpc>
                          <a:spcPct val="100000"/>
                        </a:lnSpc>
                      </a:pPr>
                      <a:endParaRPr lang="en-US" sz="900" b="1" spc="0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  <a:p>
                      <a:pPr marL="469265">
                        <a:lnSpc>
                          <a:spcPct val="10000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</a:pP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571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99FF"/>
                    </a:solidFill>
                  </a:tcPr>
                </a:tc>
              </a:tr>
              <a:tr h="2247898">
                <a:tc gridSpan="2"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900" b="1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9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9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r>
                        <a:rPr sz="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spc="-1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9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marL="420370" marR="422909" indent="4400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7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7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 G</a:t>
                      </a:r>
                      <a:r>
                        <a:rPr sz="7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7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VERNOR’S SUBC</a:t>
                      </a:r>
                      <a:r>
                        <a:rPr sz="7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BINET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marL="622935" marR="624840" indent="333375">
                        <a:lnSpc>
                          <a:spcPct val="100000"/>
                        </a:lnSpc>
                      </a:pPr>
                      <a:r>
                        <a:rPr sz="7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7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7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7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700" b="1" spc="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700" b="1" spc="-1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b="1" spc="-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7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700" b="1" spc="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700" b="1" spc="-1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7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NGE</a:t>
                      </a:r>
                      <a:endParaRPr sz="700" dirty="0">
                        <a:latin typeface="Arial"/>
                        <a:cs typeface="Arial"/>
                      </a:endParaRPr>
                    </a:p>
                    <a:p>
                      <a:pPr marR="635" algn="ctr">
                        <a:lnSpc>
                          <a:spcPts val="955"/>
                        </a:lnSpc>
                      </a:pPr>
                      <a:r>
                        <a:rPr sz="800" b="1" spc="1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b="1" spc="-4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RC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sz="800" b="1" spc="-5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800" b="1" spc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75F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429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lang="en-US" sz="1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overnment 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ccountability 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lang="en-US"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ffice</a:t>
                      </a:r>
                      <a:r>
                        <a:rPr sz="1400" spc="-3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orts</a:t>
                      </a:r>
                      <a:r>
                        <a:rPr sz="1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‘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3 </a:t>
                      </a:r>
                      <a:r>
                        <a:rPr sz="1400" spc="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‘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9)</a:t>
                      </a:r>
                      <a:endParaRPr sz="1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29"/>
                        </a:spcBef>
                      </a:pPr>
                      <a:endParaRPr sz="65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</a:endParaRPr>
                    </a:p>
                    <a:p>
                      <a:pPr marR="75565" algn="ctr">
                        <a:lnSpc>
                          <a:spcPct val="100000"/>
                        </a:lnSpc>
                      </a:pP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mmediate </a:t>
                      </a:r>
                      <a:r>
                        <a:rPr sz="1400" spc="-6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400" spc="-6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ction </a:t>
                      </a:r>
                      <a:r>
                        <a:rPr sz="1400" spc="-1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lang="en-US" sz="1400" spc="-1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ork 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lang="en-US"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roup Alaska</a:t>
                      </a:r>
                      <a:r>
                        <a:rPr lang="en-US" sz="1400" spc="0" baseline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Sub-Cabinet on Climate Change</a:t>
                      </a:r>
                      <a:r>
                        <a:rPr sz="1400" spc="-1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orts</a:t>
                      </a:r>
                      <a:r>
                        <a:rPr sz="1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‘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8 &amp;</a:t>
                      </a:r>
                      <a:r>
                        <a:rPr sz="1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‘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9)</a:t>
                      </a:r>
                      <a:endParaRPr sz="1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32"/>
                        </a:spcBef>
                      </a:pPr>
                      <a:endParaRPr sz="65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</a:endParaRPr>
                    </a:p>
                    <a:p>
                      <a:pPr marR="75565" algn="ctr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lang="en-US"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rmy </a:t>
                      </a:r>
                      <a:r>
                        <a:rPr sz="1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400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orps of 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lang="en-US"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ngineers</a:t>
                      </a:r>
                      <a:r>
                        <a:rPr sz="1400" spc="-2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Assess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spc="-2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(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‘</a:t>
                      </a:r>
                      <a:r>
                        <a:rPr sz="1400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1400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1400" spc="0" dirty="0" smtClean="0">
                          <a:latin typeface="Calibri"/>
                          <a:cs typeface="Calibri"/>
                        </a:rPr>
                        <a:t>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marL="193675" marR="197485" indent="0" algn="ct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Al</a:t>
                      </a:r>
                      <a:r>
                        <a:rPr sz="1400" b="1" spc="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140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400" b="1" spc="-4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1400" b="1" spc="-3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400" b="1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40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osion Asses</a:t>
                      </a:r>
                      <a:r>
                        <a:rPr sz="1400" b="1" spc="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40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1400" b="1" spc="-1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40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ts</a:t>
                      </a:r>
                      <a:endParaRPr sz="14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17"/>
                        </a:spcBef>
                      </a:pPr>
                      <a:endParaRPr sz="65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</a:endParaRPr>
                    </a:p>
                    <a:p>
                      <a:pPr marL="100965" marR="102870" indent="0" algn="ctr">
                        <a:lnSpc>
                          <a:spcPct val="100000"/>
                        </a:lnSpc>
                      </a:pPr>
                      <a:r>
                        <a:rPr sz="1000" b="1" i="1" u="heavy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http://www.poa.usace.army.m</a:t>
                      </a:r>
                      <a:r>
                        <a:rPr sz="1000" b="1" i="1" u="heavy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il</a:t>
                      </a:r>
                      <a:r>
                        <a:rPr sz="1000" b="1" i="1" u="heavy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/</a:t>
                      </a:r>
                      <a:r>
                        <a:rPr sz="1000" b="1" i="1" u="heavy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A</a:t>
                      </a:r>
                      <a:r>
                        <a:rPr sz="1000" b="1" i="1" u="heavy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K</a:t>
                      </a:r>
                      <a:r>
                        <a:rPr sz="1000" b="1" i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i="1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E</a:t>
                      </a:r>
                      <a:r>
                        <a:rPr sz="1000" b="1" i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/</a:t>
                      </a:r>
                      <a:r>
                        <a:rPr sz="1000" b="1" i="1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H</a:t>
                      </a:r>
                      <a:r>
                        <a:rPr sz="1000" b="1" i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ome.ht</a:t>
                      </a:r>
                      <a:r>
                        <a:rPr sz="1000" b="1" i="1" spc="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m</a:t>
                      </a:r>
                      <a:r>
                        <a:rPr sz="1000" b="1" i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  <a:hlinkClick r:id="rId9"/>
                        </a:rPr>
                        <a:t>l</a:t>
                      </a:r>
                      <a:endParaRPr sz="100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10"/>
                        </a:spcBef>
                      </a:pPr>
                      <a:endParaRPr sz="65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/>
                    </a:p>
                    <a:p>
                      <a:pPr marL="256540" marR="257810" indent="0" algn="ctr">
                        <a:lnSpc>
                          <a:spcPct val="100000"/>
                        </a:lnSpc>
                      </a:pPr>
                      <a:r>
                        <a:rPr sz="1050" b="1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050" b="1" spc="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105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S.</a:t>
                      </a:r>
                      <a:r>
                        <a:rPr sz="1050" b="1" spc="-3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05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rmy</a:t>
                      </a:r>
                      <a:r>
                        <a:rPr sz="1050" b="1" spc="-2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050" b="1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5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1050" b="1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05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050" b="1" spc="-1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05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f Eng</a:t>
                      </a:r>
                      <a:r>
                        <a:rPr sz="1050" b="1" spc="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05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050" b="1" spc="-1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spc="-5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050" b="1" spc="0" dirty="0" smtClean="0">
                          <a:solidFill>
                            <a:srgbClr val="002060"/>
                          </a:solidFill>
                          <a:latin typeface="Calibri"/>
                          <a:cs typeface="Calibri"/>
                        </a:rPr>
                        <a:t>rs 2009</a:t>
                      </a:r>
                      <a:endParaRPr sz="1050" dirty="0">
                        <a:solidFill>
                          <a:srgbClr val="00206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PLANNED RELOCATION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b="1" dirty="0" smtClean="0"/>
              <a:t>Voluntary</a:t>
            </a:r>
            <a:endParaRPr lang="en-US" b="1" dirty="0" smtClean="0"/>
          </a:p>
          <a:p>
            <a:pPr lvl="1"/>
            <a:r>
              <a:rPr lang="en-US" b="1" dirty="0"/>
              <a:t>Right to Self – </a:t>
            </a:r>
            <a:r>
              <a:rPr lang="en-US" b="1" dirty="0" smtClean="0"/>
              <a:t>Determination</a:t>
            </a:r>
          </a:p>
          <a:p>
            <a:r>
              <a:rPr lang="en-US" b="1" dirty="0" smtClean="0"/>
              <a:t>Disaster Risk Reduction Strategy</a:t>
            </a:r>
          </a:p>
          <a:p>
            <a:pPr lvl="1"/>
            <a:r>
              <a:rPr lang="en-US" b="1" dirty="0" smtClean="0"/>
              <a:t>Relocation Occurs Prior to Displacement Caused by Extreme Weather Event</a:t>
            </a:r>
          </a:p>
          <a:p>
            <a:r>
              <a:rPr lang="en-US" b="1" dirty="0" smtClean="0"/>
              <a:t>Human Rights Are Protected</a:t>
            </a:r>
          </a:p>
          <a:p>
            <a:pPr lvl="1"/>
            <a:r>
              <a:rPr lang="en-US" b="1" dirty="0" smtClean="0"/>
              <a:t>Right to Subsistence</a:t>
            </a:r>
          </a:p>
          <a:p>
            <a:pPr lvl="1"/>
            <a:r>
              <a:rPr lang="en-US" b="1" dirty="0" smtClean="0"/>
              <a:t>Right to Improve Livelihoods</a:t>
            </a:r>
          </a:p>
          <a:p>
            <a:pPr lvl="1"/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3075"/>
          </a:xfrm>
        </p:spPr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Robin Bronen, JD, PhD                               Alaska Institute for Justice   robin.bronen@akijp.org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3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THREE GOVERNANCE ISSUES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No government agency has the mandate or funding to relocate a community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No institutional framework to determine the point in time when relocation needs to occur 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How can relocation occur prior to the occurrence of an extreme weather event that displaces people?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How can human rights be protected?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Robin Bronen, JD, PhD                               Alaska Institute for Justice   robin.bronen@akijp.org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Robin </a:t>
            </a:r>
            <a:r>
              <a:rPr lang="en-US" dirty="0" err="1" smtClean="0">
                <a:solidFill>
                  <a:prstClr val="black"/>
                </a:solidFill>
              </a:rPr>
              <a:t>Bronen</a:t>
            </a:r>
            <a:r>
              <a:rPr lang="en-US" dirty="0" smtClean="0">
                <a:solidFill>
                  <a:prstClr val="black"/>
                </a:solidFill>
              </a:rPr>
              <a:t> , JD, PhD                                                      University of Alaska Fairbanks                             Alaska Institute for Justice             robin.bronen@akijp.org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43" y="304800"/>
            <a:ext cx="4038600" cy="526349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1"/>
            <a:ext cx="47244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0000"/>
                </a:solidFill>
              </a:rPr>
              <a:t>Explore </a:t>
            </a:r>
            <a:r>
              <a:rPr lang="en-US" sz="2600" b="1" dirty="0">
                <a:solidFill>
                  <a:srgbClr val="000000"/>
                </a:solidFill>
              </a:rPr>
              <a:t>Federal role in addressing climate change-related displacement, needs of affected communities, and institutional barriers to community relocation</a:t>
            </a:r>
            <a:r>
              <a:rPr lang="en-US" sz="2400" b="1" dirty="0">
                <a:solidFill>
                  <a:srgbClr val="000000"/>
                </a:solidFill>
              </a:rPr>
              <a:t>.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2631748"/>
            <a:ext cx="4876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prstClr val="black"/>
                </a:solidFill>
              </a:rPr>
              <a:t>The Federal Government has an opportunity to provide international leadership by establishing </a:t>
            </a:r>
            <a:r>
              <a:rPr lang="en-US" sz="2600" b="1" dirty="0" smtClean="0">
                <a:solidFill>
                  <a:prstClr val="black"/>
                </a:solidFill>
              </a:rPr>
              <a:t>an institutional </a:t>
            </a:r>
            <a:r>
              <a:rPr lang="en-US" sz="2600" b="1" dirty="0">
                <a:solidFill>
                  <a:prstClr val="black"/>
                </a:solidFill>
              </a:rPr>
              <a:t>framework for responding to the complex challenges associated with climate-related</a:t>
            </a:r>
          </a:p>
          <a:p>
            <a:r>
              <a:rPr lang="en-US" sz="2600" b="1" dirty="0">
                <a:solidFill>
                  <a:prstClr val="black"/>
                </a:solidFill>
              </a:rPr>
              <a:t>displacement</a:t>
            </a:r>
            <a:r>
              <a:rPr lang="en-US" sz="2600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15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7" y="0"/>
            <a:ext cx="9033833" cy="141763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ADAPTIVE 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RELOCATION GOVERNANCE FRAMEWORK</a:t>
            </a:r>
            <a:br>
              <a:rPr lang="en-US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HUMAN RIGHTS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PROTECTIONS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754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/>
              <a:t>http</a:t>
            </a:r>
            <a:r>
              <a:rPr lang="en-US" dirty="0" smtClean="0"/>
              <a:t>:/		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Relocation</a:t>
            </a:r>
          </a:p>
          <a:p>
            <a:pPr marL="400050" lvl="1" indent="0">
              <a:buNone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		         Indicators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61993"/>
            <a:ext cx="2938468" cy="2134221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" y="3836592"/>
            <a:ext cx="3010470" cy="213422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0" y="2819401"/>
            <a:ext cx="2971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Protection in Place</a:t>
            </a:r>
            <a:endParaRPr lang="en-US" sz="3200" b="1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6019800" y="1849003"/>
            <a:ext cx="26669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Community     Relocation</a:t>
            </a:r>
          </a:p>
          <a:p>
            <a:r>
              <a:rPr lang="en-US" sz="24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	 	</a:t>
            </a:r>
            <a:endParaRPr lang="en-US" sz="2400" b="1" dirty="0" smtClean="0">
              <a:solidFill>
                <a:srgbClr val="7030A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09434"/>
            <a:ext cx="3048000" cy="214816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2" name="Right Arrow 21"/>
          <p:cNvSpPr/>
          <p:nvPr/>
        </p:nvSpPr>
        <p:spPr>
          <a:xfrm>
            <a:off x="7216" y="3720477"/>
            <a:ext cx="9067166" cy="89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Community-based </a:t>
            </a:r>
            <a:r>
              <a:rPr lang="en-US" sz="3600" b="1" dirty="0" smtClean="0">
                <a:solidFill>
                  <a:srgbClr val="002060"/>
                </a:solidFill>
              </a:rPr>
              <a:t>monitoring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Right </a:t>
            </a:r>
            <a:r>
              <a:rPr lang="en-US" sz="3600" b="1" smtClean="0">
                <a:solidFill>
                  <a:srgbClr val="002060"/>
                </a:solidFill>
              </a:rPr>
              <a:t>to Self-Determination </a:t>
            </a:r>
            <a:r>
              <a:rPr lang="en-US" sz="3600" b="1" dirty="0">
                <a:solidFill>
                  <a:srgbClr val="002060"/>
                </a:solidFill>
              </a:rPr>
              <a:t/>
            </a:r>
            <a:br>
              <a:rPr lang="en-US" sz="3600" b="1" dirty="0">
                <a:solidFill>
                  <a:srgbClr val="002060"/>
                </a:solidFill>
              </a:rPr>
            </a:b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59363"/>
          </a:xfrm>
        </p:spPr>
        <p:txBody>
          <a:bodyPr>
            <a:normAutofit/>
          </a:bodyPr>
          <a:lstStyle/>
          <a:p>
            <a:pPr lvl="2"/>
            <a:endParaRPr lang="en-US" sz="2800" b="1" dirty="0" smtClean="0">
              <a:solidFill>
                <a:srgbClr val="002060"/>
              </a:solidFill>
            </a:endParaRPr>
          </a:p>
          <a:p>
            <a:pPr lvl="2"/>
            <a:r>
              <a:rPr lang="en-US" sz="2800" b="1" dirty="0" smtClean="0">
                <a:solidFill>
                  <a:srgbClr val="002060"/>
                </a:solidFill>
              </a:rPr>
              <a:t>Environmental </a:t>
            </a:r>
            <a:r>
              <a:rPr lang="en-US" sz="2800" b="1" dirty="0">
                <a:solidFill>
                  <a:srgbClr val="002060"/>
                </a:solidFill>
              </a:rPr>
              <a:t>change: local level information </a:t>
            </a:r>
            <a:r>
              <a:rPr lang="en-US" sz="2800" b="1" dirty="0" smtClean="0">
                <a:solidFill>
                  <a:srgbClr val="002060"/>
                </a:solidFill>
              </a:rPr>
              <a:t>needed </a:t>
            </a:r>
            <a:r>
              <a:rPr lang="en-US" sz="2800" b="1" dirty="0">
                <a:solidFill>
                  <a:srgbClr val="002060"/>
                </a:solidFill>
              </a:rPr>
              <a:t>to make adaptation </a:t>
            </a:r>
            <a:r>
              <a:rPr lang="en-US" sz="2800" b="1" dirty="0" smtClean="0">
                <a:solidFill>
                  <a:srgbClr val="002060"/>
                </a:solidFill>
              </a:rPr>
              <a:t>decisions;</a:t>
            </a:r>
          </a:p>
          <a:p>
            <a:pPr lvl="2"/>
            <a:r>
              <a:rPr lang="en-US" sz="2800" b="1" dirty="0" smtClean="0">
                <a:solidFill>
                  <a:srgbClr val="002060"/>
                </a:solidFill>
              </a:rPr>
              <a:t>Impact </a:t>
            </a:r>
            <a:r>
              <a:rPr lang="en-US" sz="2800" b="1" dirty="0">
                <a:solidFill>
                  <a:srgbClr val="002060"/>
                </a:solidFill>
              </a:rPr>
              <a:t>on community health and </a:t>
            </a:r>
            <a:r>
              <a:rPr lang="en-US" sz="2800" b="1" dirty="0" smtClean="0">
                <a:solidFill>
                  <a:srgbClr val="002060"/>
                </a:solidFill>
              </a:rPr>
              <a:t>well-being;</a:t>
            </a:r>
            <a:endParaRPr lang="en-US" sz="2800" b="1" dirty="0">
              <a:solidFill>
                <a:srgbClr val="002060"/>
              </a:solidFill>
            </a:endParaRPr>
          </a:p>
          <a:p>
            <a:pPr lvl="2"/>
            <a:r>
              <a:rPr lang="en-US" sz="2800" b="1" dirty="0" smtClean="0">
                <a:solidFill>
                  <a:srgbClr val="002060"/>
                </a:solidFill>
              </a:rPr>
              <a:t>Identify </a:t>
            </a:r>
            <a:r>
              <a:rPr lang="en-US" sz="2800" b="1" dirty="0">
                <a:solidFill>
                  <a:srgbClr val="002060"/>
                </a:solidFill>
              </a:rPr>
              <a:t>Government and Non-governmental </a:t>
            </a:r>
            <a:r>
              <a:rPr lang="en-US" sz="2800" b="1" dirty="0" smtClean="0">
                <a:solidFill>
                  <a:srgbClr val="002060"/>
                </a:solidFill>
              </a:rPr>
              <a:t>agencies </a:t>
            </a:r>
            <a:r>
              <a:rPr lang="en-US" sz="2800" b="1" dirty="0">
                <a:solidFill>
                  <a:srgbClr val="002060"/>
                </a:solidFill>
              </a:rPr>
              <a:t>doing environmental monitoring </a:t>
            </a:r>
            <a:r>
              <a:rPr lang="en-US" sz="2800" b="1" dirty="0" smtClean="0">
                <a:solidFill>
                  <a:srgbClr val="002060"/>
                </a:solidFill>
              </a:rPr>
              <a:t>; and</a:t>
            </a:r>
            <a:endParaRPr lang="en-US" sz="2800" b="1" dirty="0">
              <a:solidFill>
                <a:srgbClr val="002060"/>
              </a:solidFill>
            </a:endParaRPr>
          </a:p>
          <a:p>
            <a:pPr lvl="2"/>
            <a:r>
              <a:rPr lang="en-US" sz="2800" b="1" dirty="0" smtClean="0">
                <a:solidFill>
                  <a:srgbClr val="002060"/>
                </a:solidFill>
              </a:rPr>
              <a:t>Identify programs </a:t>
            </a:r>
            <a:r>
              <a:rPr lang="en-US" sz="2800" b="1" dirty="0">
                <a:solidFill>
                  <a:srgbClr val="002060"/>
                </a:solidFill>
              </a:rPr>
              <a:t>that can provide technical assistance and </a:t>
            </a:r>
            <a:r>
              <a:rPr lang="en-US" sz="2800" b="1" dirty="0" smtClean="0">
                <a:solidFill>
                  <a:srgbClr val="002060"/>
                </a:solidFill>
              </a:rPr>
              <a:t>funding.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lvl="2"/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b="1" smtClean="0">
                <a:solidFill>
                  <a:srgbClr val="002060"/>
                </a:solidFill>
              </a:rPr>
              <a:t>Robin Bronen, JD, PhD                               Alaska Institute for Justice   robin.bronen@akijp.org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Indigenous/Local and Western Knowledge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114800" cy="263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1143000"/>
            <a:ext cx="883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 Forecasting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flooding and erosion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erosion and shoreline change monitoring time lapse cameras in 5 communities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019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1985 Bank erosion protection</a:t>
            </a:r>
          </a:p>
          <a:p>
            <a:r>
              <a:rPr lang="en-US" b="1" dirty="0" err="1" smtClean="0">
                <a:solidFill>
                  <a:srgbClr val="002060"/>
                </a:solidFill>
              </a:rPr>
              <a:t>Kotlik</a:t>
            </a:r>
            <a:r>
              <a:rPr lang="en-US" b="1" dirty="0" smtClean="0">
                <a:solidFill>
                  <a:srgbClr val="002060"/>
                </a:solidFill>
              </a:rPr>
              <a:t>: Victor </a:t>
            </a:r>
            <a:r>
              <a:rPr lang="en-US" b="1" dirty="0" err="1" smtClean="0">
                <a:solidFill>
                  <a:srgbClr val="002060"/>
                </a:solidFill>
              </a:rPr>
              <a:t>Tonunchuk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67400"/>
            <a:ext cx="4799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002060"/>
                </a:solidFill>
              </a:rPr>
              <a:t>Kwigillingok</a:t>
            </a:r>
            <a:r>
              <a:rPr lang="en-US" sz="1600" b="1" dirty="0" smtClean="0">
                <a:solidFill>
                  <a:srgbClr val="002060"/>
                </a:solidFill>
              </a:rPr>
              <a:t>:  Erosion </a:t>
            </a:r>
            <a:r>
              <a:rPr lang="en-US" sz="1600" b="1" dirty="0">
                <a:solidFill>
                  <a:srgbClr val="002060"/>
                </a:solidFill>
              </a:rPr>
              <a:t>along barge landing site on Kuskokwim Bay in 2011. Yellow plastic poles are placed along the bank to measure rates of erosion</a:t>
            </a:r>
            <a:r>
              <a:rPr lang="en-US" sz="16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86546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57" y="2986269"/>
            <a:ext cx="5146996" cy="258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9645" y="5567424"/>
            <a:ext cx="53267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err="1" smtClean="0">
                <a:solidFill>
                  <a:srgbClr val="002060"/>
                </a:solidFill>
              </a:rPr>
              <a:t>Nuatambu</a:t>
            </a:r>
            <a:r>
              <a:rPr lang="en-AU" b="1" dirty="0" smtClean="0">
                <a:solidFill>
                  <a:srgbClr val="002060"/>
                </a:solidFill>
              </a:rPr>
              <a:t>, Solomon Islands Aerial </a:t>
            </a:r>
            <a:r>
              <a:rPr lang="en-AU" b="1" dirty="0">
                <a:solidFill>
                  <a:srgbClr val="002060"/>
                </a:solidFill>
              </a:rPr>
              <a:t>(1947) and satellite imagery (2011 and 2016) </a:t>
            </a:r>
            <a:r>
              <a:rPr lang="en-AU" b="1" dirty="0" smtClean="0">
                <a:solidFill>
                  <a:srgbClr val="002060"/>
                </a:solidFill>
              </a:rPr>
              <a:t>with </a:t>
            </a:r>
            <a:r>
              <a:rPr lang="en-AU" b="1" dirty="0">
                <a:solidFill>
                  <a:srgbClr val="002060"/>
                </a:solidFill>
              </a:rPr>
              <a:t>24 houses destroyed over past decade indicated on 2016 image and 10 houses remaining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" y="300943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ONE PLANET- ARCTIC IMPACTS THE ENTIRE WORLD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5" y="1182940"/>
            <a:ext cx="2343150" cy="274568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5" y="3928628"/>
            <a:ext cx="2419350" cy="2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1545" y="1182939"/>
            <a:ext cx="503498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GREENLAND ICE SHEET MELT = SEA LEVEL RISE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2012: 97% melt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Credit:  NASA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Acknowledgements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534400" cy="5334000"/>
          </a:xfrm>
        </p:spPr>
        <p:txBody>
          <a:bodyPr>
            <a:noAutofit/>
          </a:bodyPr>
          <a:lstStyle/>
          <a:p>
            <a:r>
              <a:rPr lang="en-US" sz="2000" b="1" dirty="0" err="1" smtClean="0"/>
              <a:t>Chinik</a:t>
            </a:r>
            <a:r>
              <a:rPr lang="en-US" sz="2000" b="1" dirty="0" smtClean="0"/>
              <a:t> Eskimo Community </a:t>
            </a:r>
          </a:p>
          <a:p>
            <a:r>
              <a:rPr lang="en-US" sz="2000" b="1" dirty="0" smtClean="0"/>
              <a:t>Native </a:t>
            </a:r>
            <a:r>
              <a:rPr lang="en-US" sz="2000" b="1" dirty="0"/>
              <a:t>Village of </a:t>
            </a:r>
            <a:r>
              <a:rPr lang="en-US" sz="2000" b="1" dirty="0" err="1"/>
              <a:t>Elim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b="1" dirty="0" smtClean="0"/>
              <a:t>Native </a:t>
            </a:r>
            <a:r>
              <a:rPr lang="en-US" sz="2000" b="1" dirty="0"/>
              <a:t>Village of </a:t>
            </a:r>
            <a:r>
              <a:rPr lang="en-US" sz="2000" b="1" dirty="0" err="1"/>
              <a:t>Eyak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b="1" dirty="0" smtClean="0"/>
              <a:t>City </a:t>
            </a:r>
            <a:r>
              <a:rPr lang="en-US" sz="2000" b="1" dirty="0"/>
              <a:t>of Kivalina </a:t>
            </a:r>
            <a:endParaRPr lang="en-US" sz="2000" b="1" dirty="0" smtClean="0"/>
          </a:p>
          <a:p>
            <a:r>
              <a:rPr lang="en-US" sz="2000" b="1" dirty="0" smtClean="0"/>
              <a:t>Native </a:t>
            </a:r>
            <a:r>
              <a:rPr lang="en-US" sz="2000" b="1" dirty="0"/>
              <a:t>Village of Kivalina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</a:t>
            </a:r>
            <a:r>
              <a:rPr lang="en-US" sz="2400" b="1" dirty="0" err="1">
                <a:solidFill>
                  <a:srgbClr val="002060"/>
                </a:solidFill>
              </a:rPr>
              <a:t>Kwigillingok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Nelson Lagoon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</a:t>
            </a:r>
            <a:r>
              <a:rPr lang="en-US" sz="2400" b="1" dirty="0" err="1">
                <a:solidFill>
                  <a:srgbClr val="002060"/>
                </a:solidFill>
              </a:rPr>
              <a:t>Nunapitchuk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Port </a:t>
            </a:r>
            <a:r>
              <a:rPr lang="en-US" sz="2400" b="1" dirty="0" err="1">
                <a:solidFill>
                  <a:srgbClr val="002060"/>
                </a:solidFill>
              </a:rPr>
              <a:t>Heiden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</a:t>
            </a:r>
            <a:r>
              <a:rPr lang="en-US" sz="2400" b="1" dirty="0" err="1">
                <a:solidFill>
                  <a:srgbClr val="002060"/>
                </a:solidFill>
              </a:rPr>
              <a:t>Kwinhagak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</a:t>
            </a:r>
            <a:r>
              <a:rPr lang="en-US" sz="2400" b="1" dirty="0" err="1">
                <a:solidFill>
                  <a:srgbClr val="002060"/>
                </a:solidFill>
              </a:rPr>
              <a:t>Shishmaref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Teller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</a:t>
            </a:r>
            <a:r>
              <a:rPr lang="en-US" sz="2400" b="1" dirty="0" err="1">
                <a:solidFill>
                  <a:srgbClr val="002060"/>
                </a:solidFill>
              </a:rPr>
              <a:t>Unalaklee</a:t>
            </a:r>
            <a:r>
              <a:rPr lang="en-US" sz="2400" b="1" dirty="0" err="1"/>
              <a:t>t</a:t>
            </a:r>
            <a:r>
              <a:rPr lang="en-US" sz="2400" b="1" dirty="0"/>
              <a:t> 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607652" cy="220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9200" y="3276600"/>
            <a:ext cx="40356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</a:rPr>
              <a:t>Chinik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Eskimo </a:t>
            </a:r>
            <a:r>
              <a:rPr lang="en-US" sz="2400" b="1" dirty="0" smtClean="0">
                <a:solidFill>
                  <a:srgbClr val="002060"/>
                </a:solidFill>
              </a:rPr>
              <a:t>Community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</a:t>
            </a:r>
            <a:r>
              <a:rPr lang="en-US" sz="2400" b="1" dirty="0" err="1" smtClean="0">
                <a:solidFill>
                  <a:srgbClr val="002060"/>
                </a:solidFill>
              </a:rPr>
              <a:t>Elim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</a:t>
            </a:r>
            <a:r>
              <a:rPr lang="en-US" sz="2400" b="1" dirty="0" err="1">
                <a:solidFill>
                  <a:srgbClr val="002060"/>
                </a:solidFill>
              </a:rPr>
              <a:t>Eyak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City </a:t>
            </a:r>
            <a:r>
              <a:rPr lang="en-US" sz="2400" b="1" dirty="0">
                <a:solidFill>
                  <a:srgbClr val="002060"/>
                </a:solidFill>
              </a:rPr>
              <a:t>of Kivalina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Native </a:t>
            </a:r>
            <a:r>
              <a:rPr lang="en-US" sz="2400" b="1" dirty="0">
                <a:solidFill>
                  <a:srgbClr val="002060"/>
                </a:solidFill>
              </a:rPr>
              <a:t>Village of </a:t>
            </a:r>
            <a:r>
              <a:rPr lang="en-US" sz="2400" b="1" dirty="0" smtClean="0">
                <a:solidFill>
                  <a:srgbClr val="002060"/>
                </a:solidFill>
              </a:rPr>
              <a:t>Kivalina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Village </a:t>
            </a:r>
            <a:r>
              <a:rPr lang="en-US" sz="2400" b="1" dirty="0">
                <a:solidFill>
                  <a:srgbClr val="002060"/>
                </a:solidFill>
              </a:rPr>
              <a:t>of </a:t>
            </a:r>
            <a:r>
              <a:rPr lang="en-US" sz="2400" b="1" dirty="0" err="1">
                <a:solidFill>
                  <a:srgbClr val="002060"/>
                </a:solidFill>
              </a:rPr>
              <a:t>Kotlik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066800"/>
          </a:xfrm>
        </p:spPr>
        <p:txBody>
          <a:bodyPr/>
          <a:lstStyle/>
          <a:p>
            <a:r>
              <a:rPr lang="en-US" dirty="0" smtClean="0"/>
              <a:t>		</a:t>
            </a:r>
            <a:r>
              <a:rPr lang="en-US" b="1" dirty="0" smtClean="0"/>
              <a:t>POLAR AMPLIFICATION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4763515" cy="381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096000"/>
            <a:ext cx="3886200" cy="625475"/>
          </a:xfrm>
        </p:spPr>
        <p:txBody>
          <a:bodyPr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50" y="1524000"/>
            <a:ext cx="4378650" cy="3360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87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8600" y="4038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Feb.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62048" y="6096000"/>
            <a:ext cx="3557752" cy="625475"/>
          </a:xfrm>
        </p:spPr>
        <p:txBody>
          <a:bodyPr/>
          <a:lstStyle/>
          <a:p>
            <a:r>
              <a:rPr lang="sv-SE" dirty="0" smtClean="0">
                <a:solidFill>
                  <a:prstClr val="black"/>
                </a:solidFill>
              </a:rPr>
              <a:t>                         Robin Bronen, JD, PhD                               </a:t>
            </a:r>
          </a:p>
          <a:p>
            <a:r>
              <a:rPr lang="sv-SE" dirty="0" smtClean="0">
                <a:solidFill>
                  <a:prstClr val="black"/>
                </a:solidFill>
              </a:rPr>
              <a:t>Alaska Institute for Justice   robin.bronen@akijp.org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https://leoimages.blob.core.windows.net/images/0CCB9D64-1672-44BA-9876-0968DBD041A3/ful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2" y="990600"/>
            <a:ext cx="5029200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228" y="228600"/>
            <a:ext cx="5505165" cy="382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88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04088"/>
            <a:ext cx="80010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	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Sea Ice Extent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172200"/>
            <a:ext cx="4114800" cy="685800"/>
          </a:xfrm>
        </p:spPr>
        <p:txBody>
          <a:bodyPr/>
          <a:lstStyle/>
          <a:p>
            <a:pPr algn="ctr"/>
            <a:r>
              <a:rPr lang="sv-SE" b="1" dirty="0" smtClean="0">
                <a:solidFill>
                  <a:prstClr val="black"/>
                </a:solidFill>
              </a:rPr>
              <a:t>Robin Bronen, JD, PhD                               </a:t>
            </a:r>
          </a:p>
          <a:p>
            <a:pPr algn="ctr"/>
            <a:r>
              <a:rPr lang="sv-SE" b="1" dirty="0" smtClean="0">
                <a:solidFill>
                  <a:prstClr val="black"/>
                </a:solidFill>
              </a:rPr>
              <a:t>Alaska Institute for Justice   </a:t>
            </a:r>
          </a:p>
          <a:p>
            <a:pPr algn="ctr"/>
            <a:r>
              <a:rPr lang="sv-SE" b="1" dirty="0" smtClean="0">
                <a:solidFill>
                  <a:prstClr val="black"/>
                </a:solidFill>
              </a:rPr>
              <a:t>robin.bronen@akijp.org 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" y="1752600"/>
            <a:ext cx="5336391" cy="4130374"/>
          </a:xfrm>
        </p:spPr>
      </p:pic>
      <p:pic>
        <p:nvPicPr>
          <p:cNvPr id="6" name="Picture 5" descr="https://leoimages.blob.core.windows.net/images/093C5EF5-113A-43F1-A1BC-7BB8575AAAAA/ful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810000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5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74638"/>
            <a:ext cx="8763000" cy="58088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6106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2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4419600" cy="4151313"/>
          </a:xfrm>
          <a:noFill/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en-US" smtClean="0"/>
              <a:t>Robin Bronen, JD, PhD                               Alaska Institute for Justice   robin.bronen@akijp.org </a:t>
            </a:r>
            <a:endParaRPr lang="en-US" alt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0"/>
            <a:ext cx="432911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52400" y="44958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/>
              <a:t>Photos: Frank </a:t>
            </a:r>
            <a:r>
              <a:rPr lang="en-US" altLang="en-US" sz="1200" dirty="0" err="1"/>
              <a:t>Myoumick-Kawerak</a:t>
            </a:r>
            <a:endParaRPr lang="en-US" altLang="en-US" sz="1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smtClean="0">
                <a:solidFill>
                  <a:srgbClr val="002060"/>
                </a:solidFill>
              </a:rPr>
              <a:t>Combination of repeated and frequent extreme weather events and slow-ongoing environmental change:  decreased arctic sea ice, thawing permafrost and accelerated rates of erosion</a:t>
            </a:r>
            <a:endParaRPr lang="en-US" altLang="en-US" sz="2400" b="1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074444" y="1524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TIPPING POINTS OF COMMUNITY    	HABITABILITY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Storms Winter 2017-2018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648200" cy="419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6" descr="P:\Alaska Institute for Justice 2\27 Village Data\Shishmaref\Photos\2018-01-15 Open Ocean Russell Nayokpuk.jpg"/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1"/>
          <a:stretch/>
        </p:blipFill>
        <p:spPr bwMode="auto">
          <a:xfrm>
            <a:off x="4572000" y="1295400"/>
            <a:ext cx="4572000" cy="40943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54102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Photos Courtesy:  </a:t>
            </a:r>
            <a:r>
              <a:rPr lang="en-US" b="1" dirty="0" err="1" smtClean="0">
                <a:solidFill>
                  <a:srgbClr val="FF0000"/>
                </a:solidFill>
              </a:rPr>
              <a:t>Golovin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:               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Shishmaref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on January 15, </a:t>
            </a:r>
            <a:r>
              <a:rPr lang="en-US" b="1" dirty="0">
                <a:solidFill>
                  <a:srgbClr val="FF0000"/>
                </a:solidFill>
              </a:rPr>
              <a:t>2018 (Russell Toby  </a:t>
            </a:r>
            <a:r>
              <a:rPr lang="en-US" b="1" dirty="0" err="1">
                <a:solidFill>
                  <a:srgbClr val="FF0000"/>
                </a:solidFill>
              </a:rPr>
              <a:t>Anungazuk</a:t>
            </a:r>
            <a:r>
              <a:rPr lang="en-US" b="1" dirty="0">
                <a:solidFill>
                  <a:srgbClr val="FF0000"/>
                </a:solidFill>
              </a:rPr>
              <a:t> Jr  </a:t>
            </a:r>
            <a:r>
              <a:rPr lang="en-US" b="1" dirty="0" smtClean="0">
                <a:solidFill>
                  <a:srgbClr val="FF0000"/>
                </a:solidFill>
              </a:rPr>
              <a:t>				</a:t>
            </a:r>
            <a:r>
              <a:rPr lang="en-US" b="1" dirty="0" err="1">
                <a:solidFill>
                  <a:srgbClr val="FF0000"/>
                </a:solidFill>
              </a:rPr>
              <a:t>Nayokpuk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</a:p>
          <a:p>
            <a:r>
              <a:rPr lang="en-US" b="1" dirty="0">
                <a:solidFill>
                  <a:srgbClr val="FF0000"/>
                </a:solidFill>
              </a:rPr>
              <a:t>and Carol Oliver 	</a:t>
            </a:r>
            <a:r>
              <a:rPr lang="en-US" b="1" dirty="0" smtClean="0">
                <a:solidFill>
                  <a:srgbClr val="FF0000"/>
                </a:solidFill>
              </a:rPr>
              <a:t>					</a:t>
            </a:r>
            <a:r>
              <a:rPr lang="en-US" dirty="0" smtClean="0">
                <a:solidFill>
                  <a:srgbClr val="C00000"/>
                </a:solidFill>
              </a:rPr>
              <a:t>			</a:t>
            </a:r>
            <a:r>
              <a:rPr lang="en-US" dirty="0" smtClean="0">
                <a:solidFill>
                  <a:srgbClr val="C00000"/>
                </a:solidFill>
              </a:rPr>
              <a:t>		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			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6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Shishmaref</a:t>
            </a:r>
            <a:r>
              <a:rPr lang="en-US" b="1" dirty="0" smtClean="0"/>
              <a:t>: Erosion </a:t>
            </a:r>
            <a:r>
              <a:rPr lang="en-US" b="1" dirty="0"/>
              <a:t>to the landfill road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4192588" cy="1260475"/>
          </a:xfrm>
        </p:spPr>
        <p:txBody>
          <a:bodyPr>
            <a:normAutofit/>
          </a:bodyPr>
          <a:lstStyle/>
          <a:p>
            <a:r>
              <a:rPr lang="en-US" dirty="0"/>
              <a:t>November 12, 2017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4800" y="1535113"/>
            <a:ext cx="5029199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(Photo: Ralph </a:t>
            </a:r>
            <a:r>
              <a:rPr lang="en-US" dirty="0" err="1"/>
              <a:t>Sinnok</a:t>
            </a:r>
            <a:r>
              <a:rPr lang="en-US" dirty="0"/>
              <a:t> and Donna Barr)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Robin Bronen, JD, PhD                               Alaska Institute for Justice   robin.bronen@akijp.org 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495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74875"/>
            <a:ext cx="4648200" cy="3951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37346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Custom 1">
      <a:dk1>
        <a:srgbClr val="B367FF"/>
      </a:dk1>
      <a:lt1>
        <a:srgbClr val="E29AC5"/>
      </a:lt1>
      <a:dk2>
        <a:srgbClr val="932968"/>
      </a:dk2>
      <a:lt2>
        <a:srgbClr val="F0CCE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Custom 1">
      <a:dk1>
        <a:srgbClr val="B367FF"/>
      </a:dk1>
      <a:lt1>
        <a:srgbClr val="E29AC5"/>
      </a:lt1>
      <a:dk2>
        <a:srgbClr val="932968"/>
      </a:dk2>
      <a:lt2>
        <a:srgbClr val="F0CCE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750</Words>
  <Application>Microsoft Office PowerPoint</Application>
  <PresentationFormat>On-screen Show (4:3)</PresentationFormat>
  <Paragraphs>148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Flow</vt:lpstr>
      <vt:lpstr>1_Office Theme</vt:lpstr>
      <vt:lpstr>Seeking Higher Ground: Protecting Human Rights and Climate-Forced Relocation </vt:lpstr>
      <vt:lpstr>  POLAR AMPLIFICATION</vt:lpstr>
      <vt:lpstr>PowerPoint Presentation</vt:lpstr>
      <vt:lpstr>                Sea Ice Extent</vt:lpstr>
      <vt:lpstr>PowerPoint Presentation</vt:lpstr>
      <vt:lpstr>PowerPoint Presentation</vt:lpstr>
      <vt:lpstr>PowerPoint Presentation</vt:lpstr>
      <vt:lpstr>Storms Winter 2017-2018</vt:lpstr>
      <vt:lpstr> Shishmaref: Erosion to the landfill road  </vt:lpstr>
      <vt:lpstr>PowerPoint Presentation</vt:lpstr>
      <vt:lpstr>WHAT IS PLANNED RELOCATION?</vt:lpstr>
      <vt:lpstr>THREE GOVERNANCE ISSUES</vt:lpstr>
      <vt:lpstr>PowerPoint Presentation</vt:lpstr>
      <vt:lpstr>ADAPTIVE RELOCATION GOVERNANCE FRAMEWORK HUMAN RIGHTS PROTECTIONS </vt:lpstr>
      <vt:lpstr>Community-based monitoring Right to Self-Determination  </vt:lpstr>
      <vt:lpstr>Integration of Indigenous/Local and Western Knowledge  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rbronen</dc:creator>
  <cp:lastModifiedBy>rbronen</cp:lastModifiedBy>
  <cp:revision>110</cp:revision>
  <cp:lastPrinted>2017-02-27T22:23:23Z</cp:lastPrinted>
  <dcterms:created xsi:type="dcterms:W3CDTF">2013-11-01T11:35:36Z</dcterms:created>
  <dcterms:modified xsi:type="dcterms:W3CDTF">2018-05-13T19:15:43Z</dcterms:modified>
</cp:coreProperties>
</file>